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58" r:id="rId3"/>
    <p:sldId id="321" r:id="rId4"/>
    <p:sldId id="261" r:id="rId5"/>
    <p:sldId id="305" r:id="rId6"/>
    <p:sldId id="265" r:id="rId7"/>
    <p:sldId id="264" r:id="rId8"/>
    <p:sldId id="266" r:id="rId9"/>
    <p:sldId id="267" r:id="rId10"/>
    <p:sldId id="301" r:id="rId11"/>
    <p:sldId id="269" r:id="rId12"/>
    <p:sldId id="271" r:id="rId13"/>
    <p:sldId id="273" r:id="rId14"/>
    <p:sldId id="272" r:id="rId15"/>
    <p:sldId id="275" r:id="rId16"/>
    <p:sldId id="276" r:id="rId17"/>
    <p:sldId id="277" r:id="rId18"/>
    <p:sldId id="279" r:id="rId19"/>
    <p:sldId id="280" r:id="rId20"/>
    <p:sldId id="281" r:id="rId21"/>
    <p:sldId id="282" r:id="rId22"/>
    <p:sldId id="284" r:id="rId23"/>
    <p:sldId id="285" r:id="rId24"/>
    <p:sldId id="308" r:id="rId25"/>
    <p:sldId id="309" r:id="rId26"/>
    <p:sldId id="290" r:id="rId27"/>
    <p:sldId id="293" r:id="rId28"/>
    <p:sldId id="310" r:id="rId29"/>
    <p:sldId id="311" r:id="rId30"/>
    <p:sldId id="291" r:id="rId31"/>
    <p:sldId id="292" r:id="rId32"/>
    <p:sldId id="312" r:id="rId33"/>
    <p:sldId id="313" r:id="rId34"/>
    <p:sldId id="314" r:id="rId35"/>
    <p:sldId id="294" r:id="rId36"/>
    <p:sldId id="315" r:id="rId37"/>
    <p:sldId id="317" r:id="rId38"/>
    <p:sldId id="318" r:id="rId39"/>
    <p:sldId id="296" r:id="rId40"/>
    <p:sldId id="303" r:id="rId41"/>
    <p:sldId id="295" r:id="rId42"/>
    <p:sldId id="298" r:id="rId43"/>
    <p:sldId id="299" r:id="rId44"/>
    <p:sldId id="300" r:id="rId45"/>
    <p:sldId id="302" r:id="rId46"/>
    <p:sldId id="304" r:id="rId47"/>
    <p:sldId id="30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A4F9-250D-D54E-8242-FB967A931DD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algorithm for leader election and storing state in a distributed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39" y="2739342"/>
            <a:ext cx="3810000" cy="381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6766" y="4182677"/>
            <a:ext cx="36912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Awesome demo!</a:t>
            </a:r>
          </a:p>
          <a:p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thesecretlivesofdata.com</a:t>
            </a:r>
            <a:r>
              <a:rPr lang="en-US" dirty="0"/>
              <a:t>/raft/</a:t>
            </a:r>
          </a:p>
        </p:txBody>
      </p:sp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Apache Zookeeper</a:t>
            </a:r>
          </a:p>
          <a:p>
            <a:pPr lvl="1"/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Etcd</a:t>
            </a:r>
            <a:endParaRPr lang="en-US" dirty="0" smtClean="0"/>
          </a:p>
          <a:p>
            <a:pPr lvl="1"/>
            <a:r>
              <a:rPr lang="en-US" dirty="0"/>
              <a:t>Distributed consistent key-value store for shared configuration data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coreos</a:t>
            </a:r>
            <a:r>
              <a:rPr lang="en-US" dirty="0" smtClean="0"/>
              <a:t>/</a:t>
            </a:r>
            <a:r>
              <a:rPr lang="en-US" dirty="0" err="1" smtClean="0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both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 with one or more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Can no longer write data if there is no quorum.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Key/Value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Insert (or update) a value into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AWS ECS</a:t>
            </a:r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Docker Swarm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 smtClean="0"/>
              <a:t>Name</a:t>
            </a:r>
            <a:r>
              <a:rPr lang="en-US" dirty="0"/>
              <a:t> originates from Greek, meaning “helmsman” or “pilot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r>
              <a:rPr lang="en-US" dirty="0" smtClean="0"/>
              <a:t>Based on key technical principles Googles uses to scale its global platform.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Provides an abstraction layer to make container management and application deployment easier.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Kubernetes manages clusters of computing instances.</a:t>
            </a:r>
          </a:p>
          <a:p>
            <a:pPr lvl="1"/>
            <a:r>
              <a:rPr lang="en-US" dirty="0" smtClean="0"/>
              <a:t>Each cluster contains a master instance and multiple nodes.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Master manages resources and coordinates activities in the clusters.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run a </a:t>
            </a:r>
            <a:r>
              <a:rPr lang="en-US" dirty="0" err="1" smtClean="0"/>
              <a:t>Kubelet</a:t>
            </a:r>
            <a:r>
              <a:rPr lang="en-US" dirty="0" smtClean="0"/>
              <a:t> (agent) and a container engine (Docker).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communicate with master using an API.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 containers as a fundamental compute primitive.</a:t>
            </a:r>
          </a:p>
          <a:p>
            <a:pPr lvl="1"/>
            <a:r>
              <a:rPr lang="en-US" dirty="0" smtClean="0"/>
              <a:t>We can launch and manage containers like EC2 instances.</a:t>
            </a:r>
          </a:p>
          <a:p>
            <a:endParaRPr lang="en-US" dirty="0"/>
          </a:p>
          <a:p>
            <a:r>
              <a:rPr lang="en-US" dirty="0" smtClean="0"/>
              <a:t>No need to manage an EC2 host/ virtual machine.</a:t>
            </a:r>
          </a:p>
          <a:p>
            <a:endParaRPr lang="en-US" dirty="0"/>
          </a:p>
          <a:p>
            <a:r>
              <a:rPr lang="en-US" dirty="0" smtClean="0"/>
              <a:t>Integrates with other services </a:t>
            </a:r>
            <a:r>
              <a:rPr lang="mr-IN" dirty="0" smtClean="0"/>
              <a:t>–</a:t>
            </a:r>
            <a:r>
              <a:rPr lang="en-US" dirty="0" smtClean="0"/>
              <a:t> VPC, ELB, IAM, </a:t>
            </a:r>
            <a:r>
              <a:rPr lang="en-US" dirty="0" err="1" smtClean="0"/>
              <a:t>Cloudwatch</a:t>
            </a:r>
            <a:r>
              <a:rPr lang="en-US" dirty="0" smtClean="0"/>
              <a:t>, </a:t>
            </a:r>
            <a:r>
              <a:rPr lang="en-US" dirty="0" err="1" smtClean="0"/>
              <a:t>Cloudformation</a:t>
            </a:r>
            <a:r>
              <a:rPr lang="en-US" dirty="0" smtClean="0"/>
              <a:t>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1" y="182562"/>
            <a:ext cx="7511966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needed.</a:t>
            </a:r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</a:t>
            </a:r>
            <a:r>
              <a:rPr lang="en-US" b="1" dirty="0" smtClean="0"/>
              <a:t>declarative</a:t>
            </a:r>
            <a:r>
              <a:rPr lang="en-US" dirty="0" smtClean="0"/>
              <a:t>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communications between manager and worker nodes are encrypted.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30" y="2982128"/>
            <a:ext cx="6226139" cy="34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2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All nodes have Docker engine (1.12+) installed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First node initializes a swarm cluster and becomes first manager/leader.</a:t>
            </a:r>
          </a:p>
          <a:p>
            <a:pPr lvl="1"/>
            <a:r>
              <a:rPr lang="en-US" dirty="0"/>
              <a:t>Generates a manager token and a worker token.</a:t>
            </a:r>
          </a:p>
          <a:p>
            <a:endParaRPr lang="en-US" dirty="0"/>
          </a:p>
          <a:p>
            <a:r>
              <a:rPr lang="en-US" dirty="0"/>
              <a:t>Additional nodes join the cluster by connecting to a manager node via port 2377 and providing a token.</a:t>
            </a:r>
          </a:p>
          <a:p>
            <a:endParaRPr lang="en-US" dirty="0"/>
          </a:p>
          <a:p>
            <a:r>
              <a:rPr lang="en-US" dirty="0"/>
              <a:t>Bootstrapping challenge: Create first manager to initialize cluster and then new nodes must find a manger.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a set of manager nodes and a set of worker nodes.</a:t>
            </a:r>
          </a:p>
          <a:p>
            <a:pPr lvl="1"/>
            <a:r>
              <a:rPr lang="en-US" dirty="0" smtClean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initiator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0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Node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73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Swarm </a:t>
            </a:r>
            <a:r>
              <a:rPr lang="en-US" b="1" dirty="0" smtClean="0"/>
              <a:t>manager</a:t>
            </a:r>
          </a:p>
          <a:p>
            <a:pPr lvl="1"/>
            <a:r>
              <a:rPr lang="en-US" b="1" dirty="0" smtClean="0"/>
              <a:t>Monitors</a:t>
            </a:r>
            <a:r>
              <a:rPr lang="en-US" dirty="0" smtClean="0"/>
              <a:t>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Service discovery</a:t>
            </a:r>
            <a:r>
              <a:rPr lang="en-US" dirty="0" smtClean="0"/>
              <a:t>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</a:t>
            </a:r>
            <a:r>
              <a:rPr lang="en-US" b="1" dirty="0" smtClean="0"/>
              <a:t>rolling updates </a:t>
            </a:r>
            <a:r>
              <a:rPr lang="en-US" dirty="0" smtClean="0"/>
              <a:t>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</a:t>
            </a:r>
            <a:r>
              <a:rPr lang="en-US" b="1" dirty="0" smtClean="0"/>
              <a:t>worker</a:t>
            </a:r>
          </a:p>
          <a:p>
            <a:pPr lvl="1"/>
            <a:r>
              <a:rPr lang="en-US" dirty="0" smtClean="0"/>
              <a:t>Basically just runs Docker containers.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Managers can serve as workers by default (not recommended in production due to potential resource starvation</a:t>
            </a:r>
            <a:r>
              <a:rPr lang="en-US" dirty="0" smtClean="0">
                <a:sym typeface="Wingdings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Service</a:t>
            </a:r>
            <a:r>
              <a:rPr lang="en-US" dirty="0"/>
              <a:t> definitions are given to a manager node, it dispatches </a:t>
            </a:r>
            <a:r>
              <a:rPr lang="en-US" b="1" dirty="0"/>
              <a:t>tasks</a:t>
            </a:r>
            <a:r>
              <a:rPr lang="en-US" dirty="0"/>
              <a:t> to workers.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/>
              <a:t>Two service models:</a:t>
            </a:r>
          </a:p>
          <a:p>
            <a:pPr lvl="1"/>
            <a:r>
              <a:rPr lang="en-US" b="1" dirty="0"/>
              <a:t>Replicated services</a:t>
            </a:r>
            <a:r>
              <a:rPr lang="en-US" dirty="0"/>
              <a:t>: swarm distributes a specified number of replica tasks to the cluster.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Global services</a:t>
            </a:r>
            <a:r>
              <a:rPr lang="en-US" dirty="0"/>
              <a:t>: swarm runs one task on each node of the cluster.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connect services together by creating overlay networks.</a:t>
            </a:r>
          </a:p>
          <a:p>
            <a:pPr lvl="1"/>
            <a:r>
              <a:rPr lang="en-US" dirty="0"/>
              <a:t>Layer-2 network spanning multiple cluster nodes.</a:t>
            </a:r>
          </a:p>
          <a:p>
            <a:pPr lvl="1"/>
            <a:r>
              <a:rPr lang="en-US" dirty="0"/>
              <a:t>Services on same network can communicate.</a:t>
            </a:r>
          </a:p>
          <a:p>
            <a:pPr lvl="1"/>
            <a:r>
              <a:rPr lang="en-US" dirty="0"/>
              <a:t>Services can join </a:t>
            </a:r>
            <a:r>
              <a:rPr lang="en-US" u="sng" dirty="0"/>
              <a:t>multiple</a:t>
            </a:r>
            <a:r>
              <a:rPr lang="en-US" dirty="0"/>
              <a:t> overlay networks.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90" y="4530903"/>
            <a:ext cx="3574826" cy="18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6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on the same network can connect using service names.</a:t>
            </a:r>
          </a:p>
          <a:p>
            <a:pPr lvl="1"/>
            <a:r>
              <a:rPr lang="en-US" dirty="0"/>
              <a:t>Each service in the cluster is assigned a virtual IP address and DNS entry.</a:t>
            </a:r>
          </a:p>
          <a:p>
            <a:pPr lvl="1"/>
            <a:r>
              <a:rPr lang="en-US" dirty="0"/>
              <a:t>Containers share DNS information via gossip.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16" y="4392331"/>
            <a:ext cx="4041168" cy="22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80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Apps in containers are only accessible within the cluster by default.</a:t>
            </a:r>
          </a:p>
          <a:p>
            <a:endParaRPr lang="en-US" dirty="0"/>
          </a:p>
          <a:p>
            <a:r>
              <a:rPr lang="en-US" dirty="0"/>
              <a:t>We can </a:t>
            </a:r>
            <a:r>
              <a:rPr lang="en-US" b="1" dirty="0"/>
              <a:t>expose</a:t>
            </a:r>
            <a:r>
              <a:rPr lang="en-US" dirty="0"/>
              <a:t> a service on a port which makes a set of containers available outside of the cluster.</a:t>
            </a:r>
          </a:p>
          <a:p>
            <a:endParaRPr lang="en-US" dirty="0"/>
          </a:p>
          <a:p>
            <a:r>
              <a:rPr lang="en-US" dirty="0"/>
              <a:t>Docker uses an ingress load balancing capability (routing mesh) to distribute requests across nodes.</a:t>
            </a:r>
          </a:p>
          <a:p>
            <a:endParaRPr lang="en-US" dirty="0"/>
          </a:p>
          <a:p>
            <a:pPr lvl="1"/>
            <a:r>
              <a:rPr lang="en-US" dirty="0"/>
              <a:t>Every node publishes the exposed port </a:t>
            </a:r>
            <a:r>
              <a:rPr lang="mr-IN" dirty="0"/>
              <a:t>–</a:t>
            </a:r>
            <a:r>
              <a:rPr lang="en-US" dirty="0"/>
              <a:t> even those without a related task!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possible to publish a service directly on a node, bypassing the routing mesh.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routing mesh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98" y="1910993"/>
            <a:ext cx="6824723" cy="44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resizing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Scale a service up or down by setting the scale attribute of a service.</a:t>
            </a:r>
          </a:p>
          <a:p>
            <a:pPr lvl="1"/>
            <a:r>
              <a:rPr lang="en-US" dirty="0"/>
              <a:t>Docker continuously monitors service and attempts to maintain a desired state.</a:t>
            </a:r>
          </a:p>
          <a:p>
            <a:pPr lvl="1"/>
            <a:endParaRPr lang="en-US" dirty="0"/>
          </a:p>
          <a:p>
            <a:r>
              <a:rPr lang="en-US" dirty="0"/>
              <a:t>It’s possible to add or remove (drain) nodes from the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will try to maintain desired number of replicas for service if a worker is drained.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</a:t>
            </a:r>
            <a:r>
              <a:rPr lang="en-US" u="sng" dirty="0"/>
              <a:t>will not </a:t>
            </a:r>
            <a:r>
              <a:rPr lang="en-US" dirty="0"/>
              <a:t>automatically rebalance the cluster when a new worker is added.</a:t>
            </a:r>
          </a:p>
          <a:p>
            <a:pPr lvl="2"/>
            <a:r>
              <a:rPr lang="en-US" dirty="0"/>
              <a:t>It is possible to force a rebalancing as of v1.13.</a:t>
            </a:r>
          </a:p>
        </p:txBody>
      </p:sp>
    </p:spTree>
    <p:extLst>
      <p:ext uri="{BB962C8B-B14F-4D97-AF65-F5344CB8AC3E}">
        <p14:creationId xmlns:p14="http://schemas.microsoft.com/office/powerpoint/2010/main" val="213894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can roll out updates to a service by replacing each container.</a:t>
            </a:r>
          </a:p>
          <a:p>
            <a:pPr lvl="1"/>
            <a:r>
              <a:rPr lang="en-US" b="1" dirty="0"/>
              <a:t>Update-delay</a:t>
            </a:r>
            <a:r>
              <a:rPr lang="en-US" dirty="0"/>
              <a:t>: time delay between updates (i.e., 60s)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Update-parallelism</a:t>
            </a:r>
            <a:r>
              <a:rPr lang="en-US" dirty="0"/>
              <a:t>: number of tasks to update simultaneously.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Update-max-failure-ratio</a:t>
            </a:r>
            <a:r>
              <a:rPr lang="en-US" dirty="0"/>
              <a:t>: what fraction of tasks can fail before the update process is halted.</a:t>
            </a:r>
          </a:p>
          <a:p>
            <a:pPr lvl="1"/>
            <a:endParaRPr lang="en-US" dirty="0"/>
          </a:p>
          <a:p>
            <a:r>
              <a:rPr lang="en-US" dirty="0"/>
              <a:t>Docker can also roll back to the previous version of the service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19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Swarm provides an encrypted key-value storage mechanism to share pieces of data.</a:t>
            </a:r>
          </a:p>
          <a:p>
            <a:endParaRPr lang="en-US" dirty="0"/>
          </a:p>
          <a:p>
            <a:pPr lvl="1"/>
            <a:r>
              <a:rPr lang="en-US" dirty="0"/>
              <a:t>Data is encrypted during network transfer.</a:t>
            </a:r>
          </a:p>
          <a:p>
            <a:pPr lvl="1"/>
            <a:r>
              <a:rPr lang="en-US" dirty="0"/>
              <a:t>Data is stored in RAFT logs and encrypted at rest.</a:t>
            </a:r>
          </a:p>
          <a:p>
            <a:pPr lvl="1"/>
            <a:endParaRPr lang="en-US" dirty="0"/>
          </a:p>
          <a:p>
            <a:r>
              <a:rPr lang="en-US" dirty="0"/>
              <a:t>We can restrict access to specific secrets per container. </a:t>
            </a:r>
          </a:p>
          <a:p>
            <a:endParaRPr lang="en-US" dirty="0"/>
          </a:p>
          <a:p>
            <a:r>
              <a:rPr lang="en-US" dirty="0"/>
              <a:t>Secrets are mounted to containers using in-memory file system at: /run/secrets/&lt;</a:t>
            </a:r>
            <a:r>
              <a:rPr lang="en-US" dirty="0" err="1"/>
              <a:t>secret_name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It’s not possible to update a </a:t>
            </a:r>
            <a:r>
              <a:rPr lang="en-US" dirty="0" smtClean="0"/>
              <a:t>secret (it’s immutable), </a:t>
            </a:r>
            <a:r>
              <a:rPr lang="en-US" dirty="0"/>
              <a:t>but you can remove and recreate 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9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a set of manager nodes and a set of worker nodes.</a:t>
            </a:r>
          </a:p>
          <a:p>
            <a:pPr lvl="1"/>
            <a:r>
              <a:rPr lang="en-US" dirty="0" smtClean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initiator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process by which one service determines the location of another service.</a:t>
            </a:r>
          </a:p>
          <a:p>
            <a:endParaRPr lang="en-US" dirty="0" smtClean="0"/>
          </a:p>
          <a:p>
            <a:r>
              <a:rPr lang="en-US" dirty="0" smtClean="0"/>
              <a:t>How do we connect services together in dynamically deployed infrastructure?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21"/>
            <a:ext cx="9144000" cy="63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prety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None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15s 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node update 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node (note that Docker doesn’t automatically rebalance):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--availability active &lt;node ID&gt;</a:t>
            </a:r>
          </a:p>
          <a:p>
            <a:pPr marL="457200" lvl="1" indent="0">
              <a:buNone/>
            </a:pP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Remove the </a:t>
            </a:r>
            <a:r>
              <a:rPr lang="en-US" dirty="0" err="1" smtClean="0"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ea typeface="Consolas" charset="0"/>
                <a:cs typeface="Consolas" charset="0"/>
              </a:rPr>
              <a:t> service:</a:t>
            </a:r>
          </a:p>
          <a:p>
            <a:pPr marL="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55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Let’s do something more interesting!</a:t>
            </a:r>
          </a:p>
          <a:p>
            <a:endParaRPr lang="en-US" dirty="0"/>
          </a:p>
          <a:p>
            <a:r>
              <a:rPr lang="en-US" dirty="0" smtClean="0"/>
              <a:t>Create an overlay network for a new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network create -d overlay --subnet 10.2.0.0/24 pets-overlay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Check out the new network: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backend key-value storage system: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consul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</a:t>
            </a:r>
            <a:r>
              <a:rPr lang="en-US" dirty="0" err="1" smtClean="0"/>
              <a:t>db</a:t>
            </a:r>
            <a:r>
              <a:rPr lang="en-US" dirty="0" smtClean="0"/>
              <a:t>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web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--replicas 2 -p 80:5000 -e ‘DB=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’ --name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/docker-pets:1.0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web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web</a:t>
            </a:r>
          </a:p>
          <a:p>
            <a:pPr lvl="1"/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ccess the clustered application at the ELB endpoint (after </a:t>
            </a:r>
            <a:r>
              <a:rPr lang="en-US" i="1" dirty="0" err="1" smtClean="0"/>
              <a:t>InService</a:t>
            </a:r>
            <a:r>
              <a:rPr lang="en-US" dirty="0" smtClean="0"/>
              <a:t>!).</a:t>
            </a:r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to delete the Swarm stack!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 homework assignment this week.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Final exam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Congratulations to any students graduating this semester.</a:t>
            </a:r>
          </a:p>
          <a:p>
            <a:endParaRPr lang="en-US" dirty="0"/>
          </a:p>
          <a:p>
            <a:r>
              <a:rPr lang="en-US" dirty="0"/>
              <a:t>I’ve enjoyed serving as your teacher this semester. Good luck on your final exams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architecture heavily leverages service discovery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availability.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Three methods to discover services:</a:t>
            </a:r>
          </a:p>
          <a:p>
            <a:endParaRPr lang="en-US" dirty="0" smtClean="0"/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Tooling doesn’t update locations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names.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6439</TotalTime>
  <Words>1986</Words>
  <Application>Microsoft Macintosh PowerPoint</Application>
  <PresentationFormat>On-screen Show (4:3)</PresentationFormat>
  <Paragraphs>403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13</vt:lpstr>
      <vt:lpstr>Agenda</vt:lpstr>
      <vt:lpstr>Swarm Hands-on</vt:lpstr>
      <vt:lpstr>Service Discovery</vt:lpstr>
      <vt:lpstr>Service Discovery</vt:lpstr>
      <vt:lpstr>Service Discovery</vt:lpstr>
      <vt:lpstr>Service Discovery Platform</vt:lpstr>
      <vt:lpstr>Traditional service discovery</vt:lpstr>
      <vt:lpstr>Lock servers</vt:lpstr>
      <vt:lpstr>RAFT Algorithm</vt:lpstr>
      <vt:lpstr>Service discovery solutions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Consul Key/Value Store</vt:lpstr>
      <vt:lpstr>Orchestration</vt:lpstr>
      <vt:lpstr>Container orchestration</vt:lpstr>
      <vt:lpstr>AWS Elastic Container Service (ECS)</vt:lpstr>
      <vt:lpstr>Kubernetes</vt:lpstr>
      <vt:lpstr>Kubernetes</vt:lpstr>
      <vt:lpstr>PowerPoint Presentation</vt:lpstr>
      <vt:lpstr>AWS EKS</vt:lpstr>
      <vt:lpstr>Docker Swarm Mode</vt:lpstr>
      <vt:lpstr>Docker Swarm Mode</vt:lpstr>
      <vt:lpstr>Swarm Security</vt:lpstr>
      <vt:lpstr>Create a cluster</vt:lpstr>
      <vt:lpstr>Cluster Node Roles</vt:lpstr>
      <vt:lpstr>Swarm services</vt:lpstr>
      <vt:lpstr>Service networking</vt:lpstr>
      <vt:lpstr>Swarm service discovery</vt:lpstr>
      <vt:lpstr>Published services</vt:lpstr>
      <vt:lpstr>Swarm routing mesh</vt:lpstr>
      <vt:lpstr>Service resizing</vt:lpstr>
      <vt:lpstr>Service updates</vt:lpstr>
      <vt:lpstr>Secrets</vt:lpstr>
      <vt:lpstr>Swarm Hands-on</vt:lpstr>
      <vt:lpstr>PowerPoint Presentation</vt:lpstr>
      <vt:lpstr>Swarm Hands-on</vt:lpstr>
      <vt:lpstr>Swarm Hands-on</vt:lpstr>
      <vt:lpstr>Swarm Hands-on</vt:lpstr>
      <vt:lpstr>Swarm Hands-on</vt:lpstr>
      <vt:lpstr>Swarm Hands-on</vt:lpstr>
      <vt:lpstr>Swarm Hands-on</vt:lpstr>
      <vt:lpstr>Final Thoughts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Jason Baker</cp:lastModifiedBy>
  <cp:revision>113</cp:revision>
  <dcterms:created xsi:type="dcterms:W3CDTF">2016-04-25T17:30:29Z</dcterms:created>
  <dcterms:modified xsi:type="dcterms:W3CDTF">2017-11-30T19:18:28Z</dcterms:modified>
</cp:coreProperties>
</file>